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66152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30388" indent="-1373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660775" indent="-27463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491163" indent="-4119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321550" indent="-5492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A8A4"/>
    <a:srgbClr val="00918E"/>
    <a:srgbClr val="008080"/>
    <a:srgbClr val="009999"/>
    <a:srgbClr val="339966"/>
    <a:srgbClr val="339933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6711" autoAdjust="0"/>
  </p:normalViewPr>
  <p:slideViewPr>
    <p:cSldViewPr>
      <p:cViewPr>
        <p:scale>
          <a:sx n="30" d="100"/>
          <a:sy n="30" d="100"/>
        </p:scale>
        <p:origin x="-1152" y="4188"/>
      </p:cViewPr>
      <p:guideLst>
        <p:guide orient="horz" pos="13483"/>
        <p:guide pos="95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01B6DC0-3433-4446-8FAA-F6CF986D37D2}" type="datetimeFigureOut">
              <a:rPr lang="pt-PT"/>
              <a:pPr>
                <a:defRPr/>
              </a:pPr>
              <a:t>25-09-2015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723900"/>
            <a:ext cx="2562225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589463"/>
            <a:ext cx="5486400" cy="434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177338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D2EF06-FFD0-4FED-AEA9-729E44BEB92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55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0999" y="13298403"/>
            <a:ext cx="25737982" cy="9176086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999" y="24258176"/>
            <a:ext cx="21195983" cy="10939953"/>
          </a:xfrm>
        </p:spPr>
        <p:txBody>
          <a:bodyPr/>
          <a:lstStyle>
            <a:lvl1pPr marL="0" indent="0" algn="ctr">
              <a:buNone/>
              <a:defRPr/>
            </a:lvl1pPr>
            <a:lvl2pPr marL="1830510" indent="0" algn="ctr">
              <a:buNone/>
              <a:defRPr/>
            </a:lvl2pPr>
            <a:lvl3pPr marL="3661020" indent="0" algn="ctr">
              <a:buNone/>
              <a:defRPr/>
            </a:lvl3pPr>
            <a:lvl4pPr marL="5491533" indent="0" algn="ctr">
              <a:buNone/>
              <a:defRPr/>
            </a:lvl4pPr>
            <a:lvl5pPr marL="7322043" indent="0" algn="ctr">
              <a:buNone/>
              <a:defRPr/>
            </a:lvl5pPr>
            <a:lvl6pPr marL="9152553" indent="0" algn="ctr">
              <a:buNone/>
              <a:defRPr/>
            </a:lvl6pPr>
            <a:lvl7pPr marL="10983063" indent="0" algn="ctr">
              <a:buNone/>
              <a:defRPr/>
            </a:lvl7pPr>
            <a:lvl8pPr marL="12813576" indent="0" algn="ctr">
              <a:buNone/>
              <a:defRPr/>
            </a:lvl8pPr>
            <a:lvl9pPr marL="14644086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8C06C-1920-4A15-B2AA-930A52B3D2D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F65F2-6A07-4F8F-A168-7EE61E31D4F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952983" y="1714343"/>
            <a:ext cx="6812994" cy="36525976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514014" y="1714343"/>
            <a:ext cx="19934315" cy="36525976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6F854-EB1E-4D92-B60E-C7D2E591169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85868-A70A-4202-8242-65D682F677F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911" y="27508450"/>
            <a:ext cx="25737982" cy="8502247"/>
          </a:xfrm>
        </p:spPr>
        <p:txBody>
          <a:bodyPr anchor="t"/>
          <a:lstStyle>
            <a:lvl1pPr algn="l">
              <a:defRPr sz="161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391911" y="18144101"/>
            <a:ext cx="25737982" cy="9364364"/>
          </a:xfrm>
        </p:spPr>
        <p:txBody>
          <a:bodyPr anchor="b"/>
          <a:lstStyle>
            <a:lvl1pPr marL="0" indent="0">
              <a:buNone/>
              <a:defRPr sz="7900"/>
            </a:lvl1pPr>
            <a:lvl2pPr marL="1830510" indent="0">
              <a:buNone/>
              <a:defRPr sz="7100"/>
            </a:lvl2pPr>
            <a:lvl3pPr marL="3661020" indent="0">
              <a:buNone/>
              <a:defRPr sz="6500"/>
            </a:lvl3pPr>
            <a:lvl4pPr marL="5491533" indent="0">
              <a:buNone/>
              <a:defRPr sz="5700"/>
            </a:lvl4pPr>
            <a:lvl5pPr marL="7322043" indent="0">
              <a:buNone/>
              <a:defRPr sz="5700"/>
            </a:lvl5pPr>
            <a:lvl6pPr marL="9152553" indent="0">
              <a:buNone/>
              <a:defRPr sz="5700"/>
            </a:lvl6pPr>
            <a:lvl7pPr marL="10983063" indent="0">
              <a:buNone/>
              <a:defRPr sz="5700"/>
            </a:lvl7pPr>
            <a:lvl8pPr marL="12813576" indent="0">
              <a:buNone/>
              <a:defRPr sz="5700"/>
            </a:lvl8pPr>
            <a:lvl9pPr marL="14644086" indent="0">
              <a:buNone/>
              <a:defRPr sz="57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B42B9-1569-4C65-9B84-2264F842642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14000" y="9988666"/>
            <a:ext cx="13373658" cy="28251644"/>
          </a:xfrm>
        </p:spPr>
        <p:txBody>
          <a:bodyPr/>
          <a:lstStyle>
            <a:lvl1pPr>
              <a:defRPr sz="11300"/>
            </a:lvl1pPr>
            <a:lvl2pPr>
              <a:defRPr sz="96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392320" y="9988666"/>
            <a:ext cx="13373658" cy="28251644"/>
          </a:xfrm>
        </p:spPr>
        <p:txBody>
          <a:bodyPr/>
          <a:lstStyle>
            <a:lvl1pPr>
              <a:defRPr sz="11300"/>
            </a:lvl1pPr>
            <a:lvl2pPr>
              <a:defRPr sz="96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FC83-7534-4E89-B95E-14B9DD008B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4023" y="9582381"/>
            <a:ext cx="13378913" cy="3993473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0510" indent="0">
              <a:buNone/>
              <a:defRPr sz="7900" b="1"/>
            </a:lvl2pPr>
            <a:lvl3pPr marL="3661020" indent="0">
              <a:buNone/>
              <a:defRPr sz="7100" b="1"/>
            </a:lvl3pPr>
            <a:lvl4pPr marL="5491533" indent="0">
              <a:buNone/>
              <a:defRPr sz="6500" b="1"/>
            </a:lvl4pPr>
            <a:lvl5pPr marL="7322043" indent="0">
              <a:buNone/>
              <a:defRPr sz="6500" b="1"/>
            </a:lvl5pPr>
            <a:lvl6pPr marL="9152553" indent="0">
              <a:buNone/>
              <a:defRPr sz="6500" b="1"/>
            </a:lvl6pPr>
            <a:lvl7pPr marL="10983063" indent="0">
              <a:buNone/>
              <a:defRPr sz="6500" b="1"/>
            </a:lvl7pPr>
            <a:lvl8pPr marL="12813576" indent="0">
              <a:buNone/>
              <a:defRPr sz="6500" b="1"/>
            </a:lvl8pPr>
            <a:lvl9pPr marL="14644086" indent="0">
              <a:buNone/>
              <a:defRPr sz="65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14023" y="13575854"/>
            <a:ext cx="13378913" cy="24664455"/>
          </a:xfrm>
        </p:spPr>
        <p:txBody>
          <a:bodyPr/>
          <a:lstStyle>
            <a:lvl1pPr>
              <a:defRPr sz="9600"/>
            </a:lvl1pPr>
            <a:lvl2pPr>
              <a:defRPr sz="7900"/>
            </a:lvl2pPr>
            <a:lvl3pPr>
              <a:defRPr sz="71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5381832" y="9582381"/>
            <a:ext cx="13384169" cy="3993473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30510" indent="0">
              <a:buNone/>
              <a:defRPr sz="7900" b="1"/>
            </a:lvl2pPr>
            <a:lvl3pPr marL="3661020" indent="0">
              <a:buNone/>
              <a:defRPr sz="7100" b="1"/>
            </a:lvl3pPr>
            <a:lvl4pPr marL="5491533" indent="0">
              <a:buNone/>
              <a:defRPr sz="6500" b="1"/>
            </a:lvl4pPr>
            <a:lvl5pPr marL="7322043" indent="0">
              <a:buNone/>
              <a:defRPr sz="6500" b="1"/>
            </a:lvl5pPr>
            <a:lvl6pPr marL="9152553" indent="0">
              <a:buNone/>
              <a:defRPr sz="6500" b="1"/>
            </a:lvl6pPr>
            <a:lvl7pPr marL="10983063" indent="0">
              <a:buNone/>
              <a:defRPr sz="6500" b="1"/>
            </a:lvl7pPr>
            <a:lvl8pPr marL="12813576" indent="0">
              <a:buNone/>
              <a:defRPr sz="6500" b="1"/>
            </a:lvl8pPr>
            <a:lvl9pPr marL="14644086" indent="0">
              <a:buNone/>
              <a:defRPr sz="65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5381832" y="13575854"/>
            <a:ext cx="13384169" cy="24664455"/>
          </a:xfrm>
        </p:spPr>
        <p:txBody>
          <a:bodyPr/>
          <a:lstStyle>
            <a:lvl1pPr>
              <a:defRPr sz="9600"/>
            </a:lvl1pPr>
            <a:lvl2pPr>
              <a:defRPr sz="7900"/>
            </a:lvl2pPr>
            <a:lvl3pPr>
              <a:defRPr sz="71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8346-808F-433A-B57A-998F487F874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6DF3A-5BF4-4732-9F5E-88F7C07E989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7E9F-F3CC-413F-8AED-BF50E1FB4DC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05" y="1704423"/>
            <a:ext cx="9961906" cy="7253667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8649" y="1704433"/>
            <a:ext cx="16927351" cy="36535893"/>
          </a:xfrm>
        </p:spPr>
        <p:txBody>
          <a:bodyPr/>
          <a:lstStyle>
            <a:lvl1pPr>
              <a:defRPr sz="12700"/>
            </a:lvl1pPr>
            <a:lvl2pPr>
              <a:defRPr sz="11300"/>
            </a:lvl2pPr>
            <a:lvl3pPr>
              <a:defRPr sz="96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514005" y="8958102"/>
            <a:ext cx="9961906" cy="29282223"/>
          </a:xfrm>
        </p:spPr>
        <p:txBody>
          <a:bodyPr/>
          <a:lstStyle>
            <a:lvl1pPr marL="0" indent="0">
              <a:buNone/>
              <a:defRPr sz="5700"/>
            </a:lvl1pPr>
            <a:lvl2pPr marL="1830510" indent="0">
              <a:buNone/>
              <a:defRPr sz="4800"/>
            </a:lvl2pPr>
            <a:lvl3pPr marL="3661020" indent="0">
              <a:buNone/>
              <a:defRPr sz="4000"/>
            </a:lvl3pPr>
            <a:lvl4pPr marL="5491533" indent="0">
              <a:buNone/>
              <a:defRPr sz="3700"/>
            </a:lvl4pPr>
            <a:lvl5pPr marL="7322043" indent="0">
              <a:buNone/>
              <a:defRPr sz="3700"/>
            </a:lvl5pPr>
            <a:lvl6pPr marL="9152553" indent="0">
              <a:buNone/>
              <a:defRPr sz="3700"/>
            </a:lvl6pPr>
            <a:lvl7pPr marL="10983063" indent="0">
              <a:buNone/>
              <a:defRPr sz="3700"/>
            </a:lvl7pPr>
            <a:lvl8pPr marL="12813576" indent="0">
              <a:buNone/>
              <a:defRPr sz="3700"/>
            </a:lvl8pPr>
            <a:lvl9pPr marL="14644086" indent="0">
              <a:buNone/>
              <a:defRPr sz="37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560F-E9BA-4E4C-9D5D-70A9BCF7422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5086" y="29965984"/>
            <a:ext cx="18167985" cy="3537656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935086" y="3825029"/>
            <a:ext cx="18167985" cy="25685115"/>
          </a:xfrm>
        </p:spPr>
        <p:txBody>
          <a:bodyPr/>
          <a:lstStyle>
            <a:lvl1pPr marL="0" indent="0">
              <a:buNone/>
              <a:defRPr sz="12700"/>
            </a:lvl1pPr>
            <a:lvl2pPr marL="1830510" indent="0">
              <a:buNone/>
              <a:defRPr sz="11300"/>
            </a:lvl2pPr>
            <a:lvl3pPr marL="3661020" indent="0">
              <a:buNone/>
              <a:defRPr sz="9600"/>
            </a:lvl3pPr>
            <a:lvl4pPr marL="5491533" indent="0">
              <a:buNone/>
              <a:defRPr sz="7900"/>
            </a:lvl4pPr>
            <a:lvl5pPr marL="7322043" indent="0">
              <a:buNone/>
              <a:defRPr sz="7900"/>
            </a:lvl5pPr>
            <a:lvl6pPr marL="9152553" indent="0">
              <a:buNone/>
              <a:defRPr sz="7900"/>
            </a:lvl6pPr>
            <a:lvl7pPr marL="10983063" indent="0">
              <a:buNone/>
              <a:defRPr sz="7900"/>
            </a:lvl7pPr>
            <a:lvl8pPr marL="12813576" indent="0">
              <a:buNone/>
              <a:defRPr sz="7900"/>
            </a:lvl8pPr>
            <a:lvl9pPr marL="14644086" indent="0">
              <a:buNone/>
              <a:defRPr sz="79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935086" y="33503630"/>
            <a:ext cx="18167985" cy="5024049"/>
          </a:xfrm>
        </p:spPr>
        <p:txBody>
          <a:bodyPr/>
          <a:lstStyle>
            <a:lvl1pPr marL="0" indent="0">
              <a:buNone/>
              <a:defRPr sz="5700"/>
            </a:lvl1pPr>
            <a:lvl2pPr marL="1830510" indent="0">
              <a:buNone/>
              <a:defRPr sz="4800"/>
            </a:lvl2pPr>
            <a:lvl3pPr marL="3661020" indent="0">
              <a:buNone/>
              <a:defRPr sz="4000"/>
            </a:lvl3pPr>
            <a:lvl4pPr marL="5491533" indent="0">
              <a:buNone/>
              <a:defRPr sz="3700"/>
            </a:lvl4pPr>
            <a:lvl5pPr marL="7322043" indent="0">
              <a:buNone/>
              <a:defRPr sz="3700"/>
            </a:lvl5pPr>
            <a:lvl6pPr marL="9152553" indent="0">
              <a:buNone/>
              <a:defRPr sz="3700"/>
            </a:lvl6pPr>
            <a:lvl7pPr marL="10983063" indent="0">
              <a:buNone/>
              <a:defRPr sz="3700"/>
            </a:lvl7pPr>
            <a:lvl8pPr marL="12813576" indent="0">
              <a:buNone/>
              <a:defRPr sz="3700"/>
            </a:lvl8pPr>
            <a:lvl9pPr marL="14644086" indent="0">
              <a:buNone/>
              <a:defRPr sz="37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EAEA5-2B5B-4183-A505-0B71E0E6C46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6101" tIns="183050" rIns="366101" bIns="1830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6101" tIns="183050" rIns="366101" bIns="183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101" tIns="183050" rIns="366101" bIns="183050" numCol="1" anchor="t" anchorCtr="0" compatLnSpc="1">
            <a:prstTxWarp prst="textNoShape">
              <a:avLst/>
            </a:prstTxWarp>
          </a:bodyPr>
          <a:lstStyle>
            <a:lvl1pPr>
              <a:defRPr sz="5700"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101" tIns="183050" rIns="366101" bIns="183050" numCol="1" anchor="t" anchorCtr="0" compatLnSpc="1">
            <a:prstTxWarp prst="textNoShape">
              <a:avLst/>
            </a:prstTxWarp>
          </a:bodyPr>
          <a:lstStyle>
            <a:lvl1pPr algn="ctr">
              <a:defRPr sz="5700"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101" tIns="183050" rIns="366101" bIns="183050" numCol="1" anchor="t" anchorCtr="0" compatLnSpc="1">
            <a:prstTxWarp prst="textNoShape">
              <a:avLst/>
            </a:prstTxWarp>
          </a:bodyPr>
          <a:lstStyle>
            <a:lvl1pPr algn="r">
              <a:defRPr sz="5700">
                <a:cs typeface="+mn-cs"/>
              </a:defRPr>
            </a:lvl1pPr>
          </a:lstStyle>
          <a:p>
            <a:pPr>
              <a:defRPr/>
            </a:pPr>
            <a:fld id="{6CF5D9BF-7B8D-49BD-BE9B-B63A1DA90C0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5pPr>
      <a:lvl6pPr marL="1830510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6pPr>
      <a:lvl7pPr marL="3661020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7pPr>
      <a:lvl8pPr marL="5491533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8pPr>
      <a:lvl9pPr marL="7322043" algn="ctr" rtl="0" fontAlgn="base">
        <a:spcBef>
          <a:spcPct val="0"/>
        </a:spcBef>
        <a:spcAft>
          <a:spcPct val="0"/>
        </a:spcAft>
        <a:defRPr sz="17600">
          <a:solidFill>
            <a:schemeClr val="tx2"/>
          </a:solidFill>
          <a:latin typeface="Arial" charset="0"/>
        </a:defRPr>
      </a:lvl9pPr>
    </p:titleStyle>
    <p:bodyStyle>
      <a:lvl1pPr marL="1371600" indent="-1371600" algn="l" rtl="0" eaLnBrk="0" fontAlgn="base" hangingPunct="0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  <a:ea typeface="+mn-ea"/>
          <a:cs typeface="+mn-cs"/>
        </a:defRPr>
      </a:lvl1pPr>
      <a:lvl2pPr marL="2973388" indent="-1143000" algn="l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2pPr>
      <a:lvl3pPr marL="4575175" indent="-914400" algn="l" rtl="0" eaLnBrk="0" fontAlgn="base" hangingPunct="0">
        <a:spcBef>
          <a:spcPct val="20000"/>
        </a:spcBef>
        <a:spcAft>
          <a:spcPct val="0"/>
        </a:spcAft>
        <a:buChar char="•"/>
        <a:defRPr sz="9600">
          <a:solidFill>
            <a:schemeClr val="tx1"/>
          </a:solidFill>
          <a:latin typeface="+mn-lt"/>
        </a:defRPr>
      </a:lvl3pPr>
      <a:lvl4pPr marL="6405563" indent="-914400" algn="l" rtl="0" eaLnBrk="0" fontAlgn="base" hangingPunct="0">
        <a:spcBef>
          <a:spcPct val="20000"/>
        </a:spcBef>
        <a:spcAft>
          <a:spcPct val="0"/>
        </a:spcAft>
        <a:buChar char="–"/>
        <a:defRPr sz="7900">
          <a:solidFill>
            <a:schemeClr val="tx1"/>
          </a:solidFill>
          <a:latin typeface="+mn-lt"/>
        </a:defRPr>
      </a:lvl4pPr>
      <a:lvl5pPr marL="8235950" indent="-914400" algn="l" rtl="0" eaLnBrk="0" fontAlgn="base" hangingPunct="0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</a:defRPr>
      </a:lvl5pPr>
      <a:lvl6pPr marL="10067808" indent="-915255" algn="l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</a:defRPr>
      </a:lvl6pPr>
      <a:lvl7pPr marL="11898321" indent="-915255" algn="l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</a:defRPr>
      </a:lvl7pPr>
      <a:lvl8pPr marL="13728831" indent="-915255" algn="l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</a:defRPr>
      </a:lvl8pPr>
      <a:lvl9pPr marL="15559341" indent="-915255" algn="l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30510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61020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91533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22043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152553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983063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3576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644086" algn="l" defTabSz="366102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entro.historia@fl.ul.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29000"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ixaDeTexto 43"/>
          <p:cNvSpPr txBox="1">
            <a:spLocks noChangeArrowheads="1"/>
          </p:cNvSpPr>
          <p:nvPr/>
        </p:nvSpPr>
        <p:spPr bwMode="auto">
          <a:xfrm>
            <a:off x="90315" y="35949878"/>
            <a:ext cx="15985776" cy="546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58876" tIns="129438" rIns="258876" bIns="129438">
            <a:spAutoFit/>
          </a:bodyPr>
          <a:lstStyle/>
          <a:p>
            <a:pPr algn="ctr"/>
            <a:endParaRPr lang="pt-PT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Estrangelo Edessa" pitchFamily="66" charset="0"/>
            </a:endParaRPr>
          </a:p>
          <a:p>
            <a:pPr algn="ctr"/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Faculdade de Letras  </a:t>
            </a:r>
            <a:r>
              <a:rPr lang="pt-PT" sz="5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  <a:sym typeface="Symbol" pitchFamily="18" charset="2"/>
              </a:rPr>
              <a:t> </a:t>
            </a:r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 18h00-20h00  </a:t>
            </a:r>
            <a:r>
              <a:rPr lang="pt-PT" sz="50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  <a:sym typeface="Symbol" pitchFamily="18" charset="2"/>
              </a:rPr>
              <a:t> </a:t>
            </a:r>
            <a:r>
              <a:rPr lang="pt-PT" sz="45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  <a:sym typeface="Symbol" pitchFamily="18" charset="2"/>
              </a:rPr>
              <a:t> </a:t>
            </a:r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Anfiteatro III</a:t>
            </a:r>
          </a:p>
          <a:p>
            <a:pPr algn="ctr"/>
            <a:r>
              <a:rPr lang="pt-PT" sz="45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7 </a:t>
            </a:r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de Outubro a </a:t>
            </a:r>
            <a:r>
              <a:rPr lang="pt-PT" sz="45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16 </a:t>
            </a:r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Dezembro de </a:t>
            </a:r>
            <a:r>
              <a:rPr lang="pt-PT" sz="45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2015</a:t>
            </a:r>
            <a:endParaRPr lang="pt-PT" sz="45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Estrangelo Edessa" pitchFamily="66" charset="0"/>
            </a:endParaRPr>
          </a:p>
          <a:p>
            <a:pPr algn="ctr"/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 </a:t>
            </a:r>
          </a:p>
          <a:p>
            <a:pPr algn="ctr"/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Inscrição: </a:t>
            </a:r>
            <a:r>
              <a:rPr lang="pt-PT" sz="45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€ 100 </a:t>
            </a:r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(estudantes e Instituições com protocolo: </a:t>
            </a:r>
            <a:r>
              <a:rPr lang="pt-PT" sz="4500" b="1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€ 70</a:t>
            </a:r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)</a:t>
            </a:r>
          </a:p>
          <a:p>
            <a:pPr algn="ctr"/>
            <a:endParaRPr lang="pt-PT" sz="4500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Estrangelo Edessa" pitchFamily="66" charset="0"/>
            </a:endParaRPr>
          </a:p>
          <a:p>
            <a:pPr algn="ctr"/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Inscrições no Centro de História da Universidade de Lisboa</a:t>
            </a:r>
          </a:p>
          <a:p>
            <a:pPr algn="ctr"/>
            <a:r>
              <a:rPr lang="pt-PT" sz="4500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Informações: </a:t>
            </a:r>
            <a:r>
              <a:rPr lang="pt-PT" sz="4500" u="sng" dirty="0" err="1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  <a:hlinkClick r:id="rId3"/>
              </a:rPr>
              <a:t>centro.historia@fl.ul.pt</a:t>
            </a:r>
            <a:r>
              <a:rPr lang="pt-PT" sz="4500" u="sng" dirty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Estrangelo Edessa" pitchFamily="66" charset="0"/>
              </a:rPr>
              <a:t> 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22220238" y="5341938"/>
            <a:ext cx="8059737" cy="207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6101" tIns="183050" rIns="366101" bIns="183050">
            <a:spAutoFit/>
          </a:bodyPr>
          <a:lstStyle/>
          <a:p>
            <a:pPr algn="ctr">
              <a:spcAft>
                <a:spcPts val="0"/>
              </a:spcAft>
              <a:tabLst>
                <a:tab pos="10810182" algn="ctr"/>
                <a:tab pos="21620366" algn="r"/>
              </a:tabLst>
              <a:defRPr/>
            </a:pPr>
            <a:r>
              <a:rPr lang="pt-PT" sz="3700" i="1" cap="small" noProof="1" smtClean="0">
                <a:solidFill>
                  <a:schemeClr val="bg1"/>
                </a:solidFill>
                <a:latin typeface="Calibri" pitchFamily="34" charset="0"/>
                <a:ea typeface="Times New Roman"/>
                <a:cs typeface="Times New Roman"/>
              </a:rPr>
              <a:t>Grupos </a:t>
            </a:r>
            <a:r>
              <a:rPr lang="pt-PT" sz="3700" i="1" cap="small" noProof="1">
                <a:solidFill>
                  <a:schemeClr val="bg1"/>
                </a:solidFill>
                <a:latin typeface="Calibri" pitchFamily="34" charset="0"/>
                <a:ea typeface="Times New Roman"/>
                <a:cs typeface="Times New Roman"/>
              </a:rPr>
              <a:t>de Investigação</a:t>
            </a:r>
          </a:p>
          <a:p>
            <a:pPr algn="ctr">
              <a:spcAft>
                <a:spcPts val="0"/>
              </a:spcAft>
              <a:tabLst>
                <a:tab pos="10810182" algn="ctr"/>
                <a:tab pos="21620366" algn="r"/>
              </a:tabLst>
              <a:defRPr/>
            </a:pPr>
            <a:r>
              <a:rPr lang="pt-PT" sz="3700" i="1" cap="small" noProof="1" smtClean="0">
                <a:solidFill>
                  <a:schemeClr val="bg1"/>
                </a:solidFill>
                <a:latin typeface="Calibri" pitchFamily="34" charset="0"/>
                <a:ea typeface="Times New Roman"/>
                <a:cs typeface="Times New Roman"/>
              </a:rPr>
              <a:t>Usos do passado</a:t>
            </a:r>
          </a:p>
          <a:p>
            <a:pPr algn="ctr">
              <a:spcAft>
                <a:spcPts val="0"/>
              </a:spcAft>
              <a:tabLst>
                <a:tab pos="10810182" algn="ctr"/>
                <a:tab pos="21620366" algn="r"/>
              </a:tabLst>
              <a:defRPr/>
            </a:pPr>
            <a:r>
              <a:rPr lang="pt-PT" sz="3700" i="1" cap="small" noProof="1" smtClean="0">
                <a:solidFill>
                  <a:schemeClr val="bg1"/>
                </a:solidFill>
                <a:latin typeface="Calibri" pitchFamily="34" charset="0"/>
                <a:ea typeface="Times New Roman"/>
                <a:cs typeface="Times New Roman"/>
              </a:rPr>
              <a:t>História militar</a:t>
            </a:r>
            <a:endParaRPr lang="pt-PT" sz="3700" i="1" cap="small" noProof="1">
              <a:solidFill>
                <a:schemeClr val="bg1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  <p:grpSp>
        <p:nvGrpSpPr>
          <p:cNvPr id="2" name="Grupo 49"/>
          <p:cNvGrpSpPr/>
          <p:nvPr/>
        </p:nvGrpSpPr>
        <p:grpSpPr>
          <a:xfrm>
            <a:off x="317112" y="8643455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10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7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Outubro</a:t>
              </a:r>
            </a:p>
          </p:txBody>
        </p:sp>
        <p:cxnSp>
          <p:nvCxnSpPr>
            <p:cNvPr id="11" name="Conexão recta 10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sp>
        <p:nvSpPr>
          <p:cNvPr id="2054" name="Rectângulo 38"/>
          <p:cNvSpPr>
            <a:spLocks noChangeArrowheads="1"/>
          </p:cNvSpPr>
          <p:nvPr/>
        </p:nvSpPr>
        <p:spPr bwMode="auto">
          <a:xfrm>
            <a:off x="5778947" y="8633617"/>
            <a:ext cx="24476569" cy="2587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6101" tIns="183050" rIns="366101" bIns="183050">
            <a:spAutoFit/>
          </a:bodyPr>
          <a:lstStyle/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 RECUPERAÇÃO DO PATRIMÓNIO ARQUEOLÓGICO EGÍPCIO: O CASO DE ABU SIMBEL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ea typeface="Times New Roman" pitchFamily="18" charset="0"/>
                <a:cs typeface="Courier New" pitchFamily="49" charset="0"/>
              </a:rPr>
              <a:t>José das Candeias Sales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ea typeface="Times New Roman" pitchFamily="18" charset="0"/>
                <a:cs typeface="Courier New" pitchFamily="49" charset="0"/>
              </a:rPr>
              <a:t>CH/FLUL – Universidade Aberta)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ea typeface="Times New Roman" pitchFamily="18" charset="0"/>
              <a:cs typeface="Courier New" pitchFamily="49" charset="0"/>
            </a:endParaRP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ea typeface="Times New Roman" pitchFamily="18" charset="0"/>
              <a:cs typeface="Courier New" pitchFamily="49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DOS CHAUABTIS AOS UCHEBTIS: AS ESTATUETAS FUNERÁRIAS EGÍPCIAS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ea typeface="Times New Roman" pitchFamily="18" charset="0"/>
                <a:cs typeface="Courier New" pitchFamily="49" charset="0"/>
              </a:rPr>
              <a:t>Luís Manuel de Araújo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ea typeface="Times New Roman" pitchFamily="18" charset="0"/>
                <a:cs typeface="Courier New" pitchFamily="49" charset="0"/>
              </a:rPr>
              <a:t>(CH/FLUL)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1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CRIAR UM IMPÉRIO: OS CARROS DE GUERRA EGÍPCIOS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José </a:t>
            </a:r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Varandas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CH/FLUL)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1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 XX DINASTIA: COMEÇO AUSPICIOSO E OCASO DECECIONANTE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Luís Manuel de Araújo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(CH/FLUL 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 INSTRUÇÃO DE AMENEMHAT AO SEU FILHO SENUSERET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Telo Ferreiro Canhão</a:t>
            </a:r>
            <a:r>
              <a:rPr lang="pt-PT" sz="40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(CH/FLUL)</a:t>
            </a: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 RECUPERAÇÃO DO PATRIMÓNIO ARQUEOLÓGICO EGÍPCIO: O CASO DE FILAE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José </a:t>
            </a:r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das Candeias Sales 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(CH/FLUL – Universidade Aberta)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1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O PROJETO BAB EL-GASSUS: INVESTIGAÇÃO RECENTE DE UM ESPÓLIO ARQUEOLÓGICO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Rogério Sousa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CH/FLUL – ISCS/Norte)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 XXI DINASTIA: A RECONSTITUIÇÃO POSSÍVEL DAS DUAS TERRAS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Luís Manuel de Araújo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(CH/FLUL 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80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OS TRANSPORTES NO ANTIGO EGIPTO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Telo Ferreiro Canhão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(CH/FLUL 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pt-PT" sz="2500" i="1" noProof="1">
              <a:solidFill>
                <a:schemeClr val="bg1"/>
              </a:solidFill>
              <a:latin typeface="Georgia" pitchFamily="18" charset="0"/>
              <a:cs typeface="Times New Roman" pitchFamily="18" charset="0"/>
            </a:endParaRPr>
          </a:p>
          <a:p>
            <a:endParaRPr lang="pt-PT" sz="80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endParaRPr lang="pt-PT" sz="5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4800" b="1" noProof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A DECORAÇÃO DO PRONAUS DO TÚMULO DE PETOSÍRIS, EM TUNA EL-GUEBEL</a:t>
            </a:r>
            <a:endParaRPr lang="pt-PT" sz="48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pt-PT" sz="38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José das Candeias Sales </a:t>
            </a:r>
            <a:r>
              <a:rPr lang="pt-PT" sz="2500" i="1" noProof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pt-PT" sz="2500" i="1" noProof="1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CH/FLUL – Universidade Aberta)</a:t>
            </a:r>
            <a:endParaRPr lang="pt-PT" sz="5100" b="1" noProof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0" y="2886075"/>
            <a:ext cx="59737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6101" tIns="183050" rIns="366101" bIns="183050">
            <a:spAutoFit/>
          </a:bodyPr>
          <a:lstStyle/>
          <a:p>
            <a:pPr algn="ctr"/>
            <a:r>
              <a:rPr lang="pt-PT" sz="7500" b="1" dirty="0" smtClean="0">
                <a:solidFill>
                  <a:schemeClr val="bg1"/>
                </a:solidFill>
              </a:rPr>
              <a:t>VIII </a:t>
            </a:r>
            <a:r>
              <a:rPr lang="pt-PT" sz="7500" b="1" dirty="0">
                <a:solidFill>
                  <a:schemeClr val="bg1"/>
                </a:solidFill>
              </a:rPr>
              <a:t>CURSO </a:t>
            </a:r>
          </a:p>
        </p:txBody>
      </p:sp>
      <p:sp>
        <p:nvSpPr>
          <p:cNvPr id="2056" name="CaixaDeTexto 44"/>
          <p:cNvSpPr txBox="1">
            <a:spLocks noChangeArrowheads="1"/>
          </p:cNvSpPr>
          <p:nvPr/>
        </p:nvSpPr>
        <p:spPr bwMode="auto">
          <a:xfrm>
            <a:off x="22140863" y="25904825"/>
            <a:ext cx="7370762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58876" tIns="129438" rIns="258876" bIns="129438">
            <a:spAutoFit/>
          </a:bodyPr>
          <a:lstStyle/>
          <a:p>
            <a:pPr algn="ctr"/>
            <a:r>
              <a:rPr lang="pt-PT" sz="4500" b="1">
                <a:latin typeface="Calibri" pitchFamily="34" charset="0"/>
              </a:rPr>
              <a:t>Coordenação geral</a:t>
            </a:r>
          </a:p>
          <a:p>
            <a:pPr algn="ctr"/>
            <a:r>
              <a:rPr lang="pt-PT" sz="4500">
                <a:latin typeface="Calibri" pitchFamily="34" charset="0"/>
              </a:rPr>
              <a:t>José Varandas</a:t>
            </a:r>
            <a:endParaRPr lang="pt-PT" sz="3000">
              <a:latin typeface="Calibri" pitchFamily="34" charset="0"/>
            </a:endParaRPr>
          </a:p>
        </p:txBody>
      </p:sp>
      <p:grpSp>
        <p:nvGrpSpPr>
          <p:cNvPr id="3" name="Grupo 53"/>
          <p:cNvGrpSpPr/>
          <p:nvPr/>
        </p:nvGrpSpPr>
        <p:grpSpPr>
          <a:xfrm>
            <a:off x="317112" y="11282408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55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14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Outubro</a:t>
              </a:r>
            </a:p>
          </p:txBody>
        </p:sp>
        <p:cxnSp>
          <p:nvCxnSpPr>
            <p:cNvPr id="56" name="Conexão recta 55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4" name="Grupo 56"/>
          <p:cNvGrpSpPr/>
          <p:nvPr/>
        </p:nvGrpSpPr>
        <p:grpSpPr>
          <a:xfrm>
            <a:off x="378347" y="13909912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58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28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Outubro</a:t>
              </a:r>
            </a:p>
          </p:txBody>
        </p:sp>
        <p:cxnSp>
          <p:nvCxnSpPr>
            <p:cNvPr id="59" name="Conexão recta 58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5" name="Grupo 59"/>
          <p:cNvGrpSpPr/>
          <p:nvPr/>
        </p:nvGrpSpPr>
        <p:grpSpPr>
          <a:xfrm>
            <a:off x="378347" y="16537350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61" name="AutoShape 55"/>
            <p:cNvSpPr>
              <a:spLocks noChangeArrowheads="1"/>
            </p:cNvSpPr>
            <p:nvPr/>
          </p:nvSpPr>
          <p:spPr bwMode="auto">
            <a:xfrm>
              <a:off x="396000" y="2916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4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</a:t>
              </a:r>
              <a:r>
                <a:rPr lang="pt-PT" sz="4200" b="1" dirty="0" smtClean="0">
                  <a:latin typeface="Arial" pitchFamily="34" charset="0"/>
                  <a:cs typeface="+mn-cs"/>
                </a:rPr>
                <a:t>Novembro</a:t>
              </a:r>
              <a:endParaRPr lang="pt-PT" sz="4200" b="1" dirty="0">
                <a:latin typeface="Arial" pitchFamily="34" charset="0"/>
                <a:cs typeface="+mn-cs"/>
              </a:endParaRPr>
            </a:p>
          </p:txBody>
        </p:sp>
        <p:cxnSp>
          <p:nvCxnSpPr>
            <p:cNvPr id="62" name="Conexão recta 61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6" name="Grupo 62"/>
          <p:cNvGrpSpPr/>
          <p:nvPr/>
        </p:nvGrpSpPr>
        <p:grpSpPr>
          <a:xfrm>
            <a:off x="378347" y="19164788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64" name="AutoShape 55"/>
            <p:cNvSpPr>
              <a:spLocks noChangeArrowheads="1"/>
            </p:cNvSpPr>
            <p:nvPr/>
          </p:nvSpPr>
          <p:spPr bwMode="auto">
            <a:xfrm>
              <a:off x="396000" y="2907995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11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Novembro</a:t>
              </a:r>
            </a:p>
          </p:txBody>
        </p:sp>
        <p:cxnSp>
          <p:nvCxnSpPr>
            <p:cNvPr id="65" name="Conexão recta 64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7" name="Grupo 65"/>
          <p:cNvGrpSpPr/>
          <p:nvPr/>
        </p:nvGrpSpPr>
        <p:grpSpPr>
          <a:xfrm>
            <a:off x="378347" y="21792226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67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18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Novembro</a:t>
              </a:r>
            </a:p>
          </p:txBody>
        </p:sp>
        <p:cxnSp>
          <p:nvCxnSpPr>
            <p:cNvPr id="68" name="Conexão recta 67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9" name="Grupo 68"/>
          <p:cNvGrpSpPr/>
          <p:nvPr/>
        </p:nvGrpSpPr>
        <p:grpSpPr>
          <a:xfrm>
            <a:off x="317112" y="24419664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70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25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Novembro</a:t>
              </a:r>
            </a:p>
          </p:txBody>
        </p:sp>
        <p:cxnSp>
          <p:nvCxnSpPr>
            <p:cNvPr id="71" name="Conexão recta 70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12" name="Grupo 71"/>
          <p:cNvGrpSpPr/>
          <p:nvPr/>
        </p:nvGrpSpPr>
        <p:grpSpPr>
          <a:xfrm>
            <a:off x="317112" y="27047102"/>
            <a:ext cx="5091405" cy="1439522"/>
            <a:chOff x="396000" y="2880000"/>
            <a:chExt cx="1785600" cy="504000"/>
          </a:xfrm>
          <a:solidFill>
            <a:srgbClr val="FF9900"/>
          </a:solidFill>
          <a:effectLst/>
        </p:grpSpPr>
        <p:sp>
          <p:nvSpPr>
            <p:cNvPr id="73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2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</a:t>
              </a:r>
              <a:r>
                <a:rPr lang="pt-PT" sz="4200" b="1" dirty="0" smtClean="0">
                  <a:latin typeface="Arial" pitchFamily="34" charset="0"/>
                  <a:cs typeface="+mn-cs"/>
                </a:rPr>
                <a:t>Dezembro</a:t>
              </a:r>
              <a:endParaRPr lang="pt-PT" sz="4200" b="1" dirty="0">
                <a:latin typeface="Arial" pitchFamily="34" charset="0"/>
                <a:cs typeface="+mn-cs"/>
              </a:endParaRPr>
            </a:p>
          </p:txBody>
        </p:sp>
        <p:cxnSp>
          <p:nvCxnSpPr>
            <p:cNvPr id="74" name="Conexão recta 73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14" name="Grupo 77"/>
          <p:cNvGrpSpPr/>
          <p:nvPr/>
        </p:nvGrpSpPr>
        <p:grpSpPr>
          <a:xfrm>
            <a:off x="317112" y="29709689"/>
            <a:ext cx="5091405" cy="1439522"/>
            <a:chOff x="396000" y="2880000"/>
            <a:chExt cx="1785600" cy="504000"/>
          </a:xfrm>
          <a:solidFill>
            <a:srgbClr val="FF9900"/>
          </a:solidFill>
        </p:grpSpPr>
        <p:sp>
          <p:nvSpPr>
            <p:cNvPr id="79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9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Dezembro</a:t>
              </a:r>
            </a:p>
          </p:txBody>
        </p:sp>
        <p:cxnSp>
          <p:nvCxnSpPr>
            <p:cNvPr id="80" name="Conexão recta 79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grpSp>
        <p:nvGrpSpPr>
          <p:cNvPr id="15" name="Grupo 81"/>
          <p:cNvGrpSpPr/>
          <p:nvPr/>
        </p:nvGrpSpPr>
        <p:grpSpPr>
          <a:xfrm>
            <a:off x="5995923" y="604019"/>
            <a:ext cx="16182998" cy="6012577"/>
            <a:chOff x="2131990" y="203148"/>
            <a:chExt cx="5715040" cy="2124001"/>
          </a:xfrm>
          <a:solidFill>
            <a:srgbClr val="00A8A4"/>
          </a:solidFill>
          <a:effectLst/>
        </p:grpSpPr>
        <p:sp>
          <p:nvSpPr>
            <p:cNvPr id="83" name="AutoShape 55"/>
            <p:cNvSpPr>
              <a:spLocks noChangeArrowheads="1"/>
            </p:cNvSpPr>
            <p:nvPr/>
          </p:nvSpPr>
          <p:spPr bwMode="auto">
            <a:xfrm>
              <a:off x="2131990" y="203148"/>
              <a:ext cx="5715040" cy="2124000"/>
            </a:xfrm>
            <a:prstGeom prst="roundRect">
              <a:avLst>
                <a:gd name="adj" fmla="val 50000"/>
              </a:avLst>
            </a:prstGeom>
            <a:solidFill>
              <a:srgbClr val="FF9900"/>
            </a:solidFill>
            <a:ln w="1270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4500" b="1" dirty="0">
                <a:solidFill>
                  <a:srgbClr val="339933"/>
                </a:solidFill>
                <a:latin typeface="Papyrus" pitchFamily="66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21200" b="1" dirty="0">
                  <a:latin typeface="Papyrus" pitchFamily="66" charset="0"/>
                  <a:cs typeface="+mn-cs"/>
                </a:rPr>
                <a:t>Egiptologia</a:t>
              </a:r>
            </a:p>
          </p:txBody>
        </p:sp>
        <p:cxnSp>
          <p:nvCxnSpPr>
            <p:cNvPr id="84" name="Conexão recta 83"/>
            <p:cNvCxnSpPr/>
            <p:nvPr/>
          </p:nvCxnSpPr>
          <p:spPr>
            <a:xfrm rot="16200000" flipH="1">
              <a:off x="6784909" y="1265028"/>
              <a:ext cx="2124000" cy="241"/>
            </a:xfrm>
            <a:prstGeom prst="line">
              <a:avLst/>
            </a:prstGeom>
            <a:grpFill/>
            <a:ln w="1270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sp>
        <p:nvSpPr>
          <p:cNvPr id="2069" name="CaixaDeTexto 86"/>
          <p:cNvSpPr txBox="1">
            <a:spLocks noChangeArrowheads="1"/>
          </p:cNvSpPr>
          <p:nvPr/>
        </p:nvSpPr>
        <p:spPr bwMode="auto">
          <a:xfrm>
            <a:off x="21855113" y="28119388"/>
            <a:ext cx="8424862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58876" tIns="129438" rIns="258876" bIns="129438">
            <a:spAutoFit/>
          </a:bodyPr>
          <a:lstStyle/>
          <a:p>
            <a:pPr algn="ctr"/>
            <a:r>
              <a:rPr lang="pt-PT" sz="4500" b="1">
                <a:latin typeface="Calibri" pitchFamily="34" charset="0"/>
              </a:rPr>
              <a:t>Coordenação científica</a:t>
            </a:r>
          </a:p>
          <a:p>
            <a:pPr algn="ctr"/>
            <a:r>
              <a:rPr lang="pt-PT" sz="4500">
                <a:latin typeface="Calibri" pitchFamily="34" charset="0"/>
              </a:rPr>
              <a:t>Luís Manuel de Araújo</a:t>
            </a:r>
            <a:endParaRPr lang="pt-PT" sz="3000">
              <a:latin typeface="Calibri" pitchFamily="34" charset="0"/>
            </a:endParaRPr>
          </a:p>
        </p:txBody>
      </p:sp>
      <p:grpSp>
        <p:nvGrpSpPr>
          <p:cNvPr id="16" name="Grupo 52"/>
          <p:cNvGrpSpPr/>
          <p:nvPr/>
        </p:nvGrpSpPr>
        <p:grpSpPr>
          <a:xfrm>
            <a:off x="317112" y="32206100"/>
            <a:ext cx="5091405" cy="1439522"/>
            <a:chOff x="396000" y="2880000"/>
            <a:chExt cx="1785600" cy="504000"/>
          </a:xfrm>
          <a:solidFill>
            <a:srgbClr val="FF9900"/>
          </a:solidFill>
        </p:grpSpPr>
        <p:sp>
          <p:nvSpPr>
            <p:cNvPr id="81" name="AutoShape 55"/>
            <p:cNvSpPr>
              <a:spLocks noChangeArrowheads="1"/>
            </p:cNvSpPr>
            <p:nvPr/>
          </p:nvSpPr>
          <p:spPr bwMode="auto">
            <a:xfrm>
              <a:off x="396000" y="2898000"/>
              <a:ext cx="1785600" cy="468000"/>
            </a:xfrm>
            <a:prstGeom prst="roundRect">
              <a:avLst>
                <a:gd name="adj" fmla="val 34306"/>
              </a:avLst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spcAft>
                  <a:spcPts val="0"/>
                </a:spcAft>
                <a:defRPr/>
              </a:pPr>
              <a:endParaRPr lang="pt-PT" sz="1000" b="1" dirty="0">
                <a:latin typeface="Arial" pitchFamily="34" charset="0"/>
                <a:cs typeface="+mn-cs"/>
              </a:endParaRPr>
            </a:p>
            <a:p>
              <a:pPr algn="ctr">
                <a:spcAft>
                  <a:spcPts val="4003"/>
                </a:spcAft>
                <a:defRPr/>
              </a:pPr>
              <a:r>
                <a:rPr lang="pt-PT" sz="4200" b="1" dirty="0" smtClean="0">
                  <a:latin typeface="Arial" pitchFamily="34" charset="0"/>
                  <a:cs typeface="+mn-cs"/>
                </a:rPr>
                <a:t>16 </a:t>
              </a:r>
              <a:r>
                <a:rPr lang="pt-PT" sz="4200" b="1" dirty="0">
                  <a:latin typeface="Arial" pitchFamily="34" charset="0"/>
                  <a:cs typeface="+mn-cs"/>
                </a:rPr>
                <a:t>de Dezembro</a:t>
              </a:r>
            </a:p>
          </p:txBody>
        </p:sp>
        <p:cxnSp>
          <p:nvCxnSpPr>
            <p:cNvPr id="85" name="Conexão recta 84"/>
            <p:cNvCxnSpPr/>
            <p:nvPr/>
          </p:nvCxnSpPr>
          <p:spPr>
            <a:xfrm rot="5400000">
              <a:off x="1929524" y="3132000"/>
              <a:ext cx="504000" cy="0"/>
            </a:xfrm>
            <a:prstGeom prst="line">
              <a:avLst/>
            </a:prstGeom>
            <a:grpFill/>
            <a:ln w="88900" algn="ctr">
              <a:solidFill>
                <a:schemeClr val="bg1"/>
              </a:solidFill>
              <a:round/>
              <a:headEnd/>
              <a:tailEnd/>
            </a:ln>
            <a:effectLst/>
          </p:spPr>
        </p:cxnSp>
      </p:grpSp>
      <p:pic>
        <p:nvPicPr>
          <p:cNvPr id="49" name="Imagem 48" descr="Centro Histó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89059" y="521941"/>
            <a:ext cx="2808312" cy="4769145"/>
          </a:xfrm>
          <a:prstGeom prst="rect">
            <a:avLst/>
          </a:prstGeom>
        </p:spPr>
      </p:pic>
      <p:pic>
        <p:nvPicPr>
          <p:cNvPr id="44" name="Imagem 43" descr="Bann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500027" y="40774414"/>
            <a:ext cx="14367010" cy="1534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238</Words>
  <Application>Microsoft Office PowerPoint</Application>
  <PresentationFormat>Personalizados</PresentationFormat>
  <Paragraphs>75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Modelo de apresentação predefinido</vt:lpstr>
      <vt:lpstr>Apresentação do PowerPoint</vt:lpstr>
    </vt:vector>
  </TitlesOfParts>
  <Company>Faculdade de Letras de Lisboa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Instituto David Lopes</dc:creator>
  <cp:lastModifiedBy>centro.historia</cp:lastModifiedBy>
  <cp:revision>283</cp:revision>
  <dcterms:created xsi:type="dcterms:W3CDTF">2004-06-28T10:22:11Z</dcterms:created>
  <dcterms:modified xsi:type="dcterms:W3CDTF">2015-09-25T14:52:50Z</dcterms:modified>
</cp:coreProperties>
</file>